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75" r:id="rId2"/>
    <p:sldId id="298" r:id="rId3"/>
    <p:sldId id="299" r:id="rId4"/>
    <p:sldId id="311" r:id="rId5"/>
    <p:sldId id="301" r:id="rId6"/>
    <p:sldId id="302" r:id="rId7"/>
    <p:sldId id="303" r:id="rId8"/>
    <p:sldId id="304" r:id="rId9"/>
    <p:sldId id="305" r:id="rId10"/>
    <p:sldId id="306" r:id="rId11"/>
    <p:sldId id="310" r:id="rId12"/>
    <p:sldId id="313" r:id="rId13"/>
    <p:sldId id="315" r:id="rId14"/>
    <p:sldId id="320" r:id="rId15"/>
    <p:sldId id="330" r:id="rId16"/>
    <p:sldId id="329" r:id="rId17"/>
    <p:sldId id="314" r:id="rId18"/>
    <p:sldId id="321" r:id="rId19"/>
    <p:sldId id="323" r:id="rId20"/>
    <p:sldId id="332" r:id="rId21"/>
    <p:sldId id="325" r:id="rId22"/>
    <p:sldId id="326" r:id="rId23"/>
    <p:sldId id="327" r:id="rId24"/>
    <p:sldId id="322" r:id="rId25"/>
    <p:sldId id="333" r:id="rId26"/>
    <p:sldId id="334" r:id="rId27"/>
    <p:sldId id="335" r:id="rId28"/>
    <p:sldId id="336" r:id="rId29"/>
    <p:sldId id="328" r:id="rId30"/>
    <p:sldId id="308" r:id="rId31"/>
    <p:sldId id="309" r:id="rId32"/>
    <p:sldId id="312" r:id="rId33"/>
    <p:sldId id="279" r:id="rId34"/>
    <p:sldId id="331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506" autoAdjust="0"/>
  </p:normalViewPr>
  <p:slideViewPr>
    <p:cSldViewPr snapToGrid="0">
      <p:cViewPr varScale="1">
        <p:scale>
          <a:sx n="75" d="100"/>
          <a:sy n="75" d="100"/>
        </p:scale>
        <p:origin x="19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CE2-C293-4D00-A645-9B5D24482006}" type="datetimeFigureOut">
              <a:rPr lang="de-DE" smtClean="0"/>
              <a:t>15.03.2025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E22E-D4F1-40D7-A03F-1C7960DE94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A6F-DACD-21D1-B31B-8A44D20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AB481-519D-12BD-313D-5418BFF1F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CD5D56-D85D-A568-B4DF-1FCB7A1B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(i.e. </a:t>
            </a:r>
            <a:r>
              <a:rPr lang="de-DE" dirty="0" err="1"/>
              <a:t>when</a:t>
            </a:r>
            <a:r>
              <a:rPr lang="de-DE" dirty="0"/>
              <a:t> tau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0.1 to 0.7)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Thus: DENSITY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Clayton (</a:t>
            </a:r>
            <a:r>
              <a:rPr lang="de-DE" dirty="0" err="1"/>
              <a:t>left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u_1, u_2 also </a:t>
            </a:r>
            <a:r>
              <a:rPr lang="de-DE" dirty="0" err="1"/>
              <a:t>tends</a:t>
            </a:r>
            <a:r>
              <a:rPr lang="de-DE" dirty="0"/>
              <a:t> to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LOWER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Gumbel (</a:t>
            </a:r>
            <a:r>
              <a:rPr lang="de-DE" dirty="0" err="1"/>
              <a:t>right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u_1, u_2 also </a:t>
            </a:r>
            <a:r>
              <a:rPr lang="de-DE" dirty="0" err="1"/>
              <a:t>tends</a:t>
            </a:r>
            <a:r>
              <a:rPr lang="de-DE" dirty="0"/>
              <a:t> to </a:t>
            </a:r>
            <a:r>
              <a:rPr lang="de-DE" dirty="0" err="1"/>
              <a:t>have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. NOT THE CASE FOR SMALL VALUES? </a:t>
            </a:r>
            <a:r>
              <a:rPr lang="de-DE" dirty="0">
                <a:sym typeface="Wingdings" panose="05000000000000000000" pitchFamily="2" charset="2"/>
              </a:rPr>
              <a:t> UPPER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Frank (</a:t>
            </a:r>
            <a:r>
              <a:rPr lang="de-DE" dirty="0" err="1"/>
              <a:t>center</a:t>
            </a:r>
            <a:r>
              <a:rPr lang="de-DE" dirty="0"/>
              <a:t>):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nor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NO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>
              <a:sym typeface="Wingdings" panose="05000000000000000000" pitchFamily="2" charset="2"/>
            </a:endParaRPr>
          </a:p>
          <a:p>
            <a:pPr marL="1085850" lvl="2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So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established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tweak</a:t>
            </a:r>
            <a:r>
              <a:rPr lang="de-DE" dirty="0">
                <a:sym typeface="Wingdings" panose="05000000000000000000" pitchFamily="2" charset="2"/>
              </a:rPr>
              <a:t> in a bivariate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about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blocks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trivariate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bivariate </a:t>
            </a:r>
            <a:r>
              <a:rPr lang="de-DE" dirty="0" err="1">
                <a:sym typeface="Wingdings" panose="05000000000000000000" pitchFamily="2" charset="2"/>
              </a:rPr>
              <a:t>copulas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 err="1">
                <a:sym typeface="Wingdings" panose="05000000000000000000" pitchFamily="2" charset="2"/>
              </a:rPr>
              <a:t>obtain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trivariate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discussed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BC2B3-9A37-C9B2-491A-38F00CEE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2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FD25-3618-67CC-12D4-E48482C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6DDA7F-4615-3B8A-C663-DE1B51E6A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996BFA-2FE0-4B6D-C1B0-481AF628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simplest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AC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things</a:t>
            </a:r>
            <a:r>
              <a:rPr lang="de-DE" dirty="0"/>
              <a:t> to </a:t>
            </a:r>
            <a:r>
              <a:rPr lang="de-DE" dirty="0" err="1"/>
              <a:t>notice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On top: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phi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/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Here: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C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AC </a:t>
            </a:r>
            <a:r>
              <a:rPr lang="de-DE" dirty="0" err="1"/>
              <a:t>implies</a:t>
            </a:r>
            <a:r>
              <a:rPr lang="de-DE" dirty="0"/>
              <a:t> all </a:t>
            </a:r>
            <a:r>
              <a:rPr lang="de-DE" dirty="0" err="1"/>
              <a:t>three</a:t>
            </a:r>
            <a:r>
              <a:rPr lang="de-DE" dirty="0"/>
              <a:t> variables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Exchangeability</a:t>
            </a:r>
            <a:r>
              <a:rPr lang="de-DE" dirty="0"/>
              <a:t>: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a </a:t>
            </a:r>
            <a:r>
              <a:rPr lang="de-DE" dirty="0" err="1"/>
              <a:t>limitation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copuls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simple AC,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type AND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variables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(Also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: Fitting a simple AC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and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95155D-BC9A-5856-F68E-8B59948BA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1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8D6B-5C52-B6C1-4A85-0ADCFAF5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1C3379-0726-2A01-04B1-970E02278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824C92-4F8B-F7E2-8337-64DBCE042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NACs: As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nest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trivariate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above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=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THREE variables,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TWO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Limitation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Partically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 Order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u2 and u3 in </a:t>
            </a:r>
            <a:r>
              <a:rPr lang="de-DE" dirty="0" err="1"/>
              <a:t>does</a:t>
            </a:r>
            <a:r>
              <a:rPr lang="de-DE" dirty="0"/>
              <a:t> not matter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Thus: </a:t>
            </a:r>
            <a:r>
              <a:rPr lang="de-DE" dirty="0" err="1"/>
              <a:t>Applying</a:t>
            </a:r>
            <a:r>
              <a:rPr lang="de-DE" dirty="0"/>
              <a:t> NACs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hat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VINE </a:t>
            </a:r>
            <a:r>
              <a:rPr lang="de-DE" dirty="0" err="1"/>
              <a:t>copulas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Also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citique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543050" lvl="3" indent="-171450">
              <a:buFontTx/>
              <a:buChar char="-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NACs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in </a:t>
            </a:r>
            <a:r>
              <a:rPr lang="de-DE" dirty="0" err="1"/>
              <a:t>boxplots</a:t>
            </a:r>
            <a:r>
              <a:rPr lang="de-DE" dirty="0"/>
              <a:t>)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restrictive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AAF48-F652-CD96-3ECB-ACBF8BF0F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811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36B0-E612-147B-C568-54ED9DD2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39C49C-3551-354C-296E-0DDFCA3CF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4A1764-C1BD-CA93-02E8-5D6A7733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Note,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, but just a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. Not </a:t>
            </a:r>
            <a:r>
              <a:rPr lang="de-DE" dirty="0" err="1"/>
              <a:t>really</a:t>
            </a:r>
            <a:r>
              <a:rPr lang="de-DE" dirty="0"/>
              <a:t> relevant </a:t>
            </a:r>
            <a:r>
              <a:rPr lang="de-DE" dirty="0" err="1"/>
              <a:t>now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Vines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3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a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# </a:t>
            </a:r>
            <a:r>
              <a:rPr lang="de-DE" dirty="0" err="1"/>
              <a:t>cops</a:t>
            </a:r>
            <a:r>
              <a:rPr lang="de-DE" dirty="0"/>
              <a:t> = #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3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NO </a:t>
            </a:r>
            <a:r>
              <a:rPr lang="de-DE" dirty="0" err="1">
                <a:sym typeface="Wingdings" panose="05000000000000000000" pitchFamily="2" charset="2"/>
              </a:rPr>
              <a:t>limitation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strcutre</a:t>
            </a:r>
            <a:r>
              <a:rPr lang="de-DE" dirty="0">
                <a:sym typeface="Wingdings" panose="05000000000000000000" pitchFamily="2" charset="2"/>
              </a:rPr>
              <a:t>  Well </a:t>
            </a:r>
            <a:r>
              <a:rPr lang="de-DE" dirty="0" err="1">
                <a:sym typeface="Wingdings" panose="05000000000000000000" pitchFamily="2" charset="2"/>
              </a:rPr>
              <a:t>suited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before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boxplots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Takeaways / </a:t>
            </a:r>
            <a:r>
              <a:rPr lang="de-DE" dirty="0" err="1"/>
              <a:t>Expectation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Seen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anticipate</a:t>
            </a:r>
            <a:r>
              <a:rPr lang="de-DE" dirty="0"/>
              <a:t> 3 different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Acs</a:t>
            </a:r>
            <a:r>
              <a:rPr lang="de-DE" dirty="0"/>
              <a:t> and NACs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infeasible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reason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To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</a:t>
            </a:r>
            <a:r>
              <a:rPr lang="de-DE" dirty="0" err="1"/>
              <a:t>performances</a:t>
            </a:r>
            <a:r>
              <a:rPr lang="de-DE" dirty="0"/>
              <a:t> – 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non-NAC –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Also,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PLUS </a:t>
            </a:r>
            <a:r>
              <a:rPr lang="de-DE" dirty="0" err="1"/>
              <a:t>extend</a:t>
            </a:r>
            <a:r>
              <a:rPr lang="de-DE" dirty="0"/>
              <a:t> their </a:t>
            </a:r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AC </a:t>
            </a:r>
            <a:r>
              <a:rPr lang="de-DE" dirty="0" err="1"/>
              <a:t>vs</a:t>
            </a:r>
            <a:r>
              <a:rPr lang="de-DE" dirty="0"/>
              <a:t> NAC,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AB9CE-40DF-C2FF-8911-C5B8BAEB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134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3EB8-0A64-8A78-789E-8CE7A95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5096BE-F505-B02E-1989-55DB0C53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C03AD-132A-60BE-CBA6-B20E0973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Fit AC, NACs and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seetings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Setting 1: NAC DGP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paper‘s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NAC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Vine </a:t>
            </a:r>
            <a:r>
              <a:rPr lang="de-DE" dirty="0" err="1"/>
              <a:t>performance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Vines perform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Setting 2: Vine DGP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 3 different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perform and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, but to NACs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sample </a:t>
            </a:r>
            <a:r>
              <a:rPr lang="de-DE" dirty="0" err="1"/>
              <a:t>sizes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Reference </a:t>
            </a:r>
            <a:r>
              <a:rPr lang="de-DE" dirty="0" err="1"/>
              <a:t>here</a:t>
            </a:r>
            <a:r>
              <a:rPr lang="de-DE" dirty="0"/>
              <a:t>: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out 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50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Thus: 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50: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fit perform 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15 and 30: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fit perform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/>
              <a:t>1000: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fit perform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feeling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somewhat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a </a:t>
            </a:r>
            <a:r>
              <a:rPr lang="de-DE" dirty="0" err="1"/>
              <a:t>glimpse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LowHighHigh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and high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LowMedHigh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medium and </a:t>
            </a:r>
            <a:r>
              <a:rPr lang="de-DE" dirty="0" err="1"/>
              <a:t>one</a:t>
            </a:r>
            <a:r>
              <a:rPr lang="de-DE" dirty="0"/>
              <a:t> large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/>
              <a:t>Chosen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due to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restriction</a:t>
            </a:r>
            <a:r>
              <a:rPr lang="de-DE" dirty="0"/>
              <a:t> in NACs,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emerges</a:t>
            </a:r>
            <a:r>
              <a:rPr lang="de-DE" dirty="0"/>
              <a:t> a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No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) and negative </a:t>
            </a:r>
            <a:r>
              <a:rPr lang="de-DE" dirty="0" err="1"/>
              <a:t>corr</a:t>
            </a:r>
            <a:r>
              <a:rPr lang="de-DE" dirty="0"/>
              <a:t> in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turned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positive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1-u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NACs,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family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NAC, </a:t>
            </a:r>
            <a:r>
              <a:rPr lang="de-DE" dirty="0" err="1"/>
              <a:t>setup</a:t>
            </a:r>
            <a:r>
              <a:rPr lang="de-DE" dirty="0"/>
              <a:t> = c(n, </a:t>
            </a:r>
            <a:r>
              <a:rPr lang="de-DE" dirty="0" err="1"/>
              <a:t>family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Fitted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combination</a:t>
            </a:r>
            <a:r>
              <a:rPr lang="de-DE" dirty="0">
                <a:sym typeface="Wingdings" panose="05000000000000000000" pitchFamily="2" charset="2"/>
              </a:rPr>
              <a:t> 3k </a:t>
            </a:r>
            <a:r>
              <a:rPr lang="de-DE" dirty="0" err="1">
                <a:sym typeface="Wingdings" panose="05000000000000000000" pitchFamily="2" charset="2"/>
              </a:rPr>
              <a:t>times</a:t>
            </a:r>
            <a:endParaRPr lang="de-DE" dirty="0">
              <a:sym typeface="Wingdings" panose="05000000000000000000" pitchFamily="2" charset="2"/>
            </a:endParaRPr>
          </a:p>
          <a:p>
            <a:pPr marL="1543050" lvl="3" indent="-171450">
              <a:buFontTx/>
              <a:buChar char="-"/>
            </a:pPr>
            <a:r>
              <a:rPr lang="de-DE" dirty="0"/>
              <a:t>Leads to </a:t>
            </a:r>
            <a:r>
              <a:rPr lang="de-DE" dirty="0" err="1"/>
              <a:t>each</a:t>
            </a:r>
            <a:r>
              <a:rPr lang="de-DE" dirty="0"/>
              <a:t> c(n, </a:t>
            </a:r>
            <a:r>
              <a:rPr lang="de-DE" dirty="0" err="1"/>
              <a:t>family</a:t>
            </a:r>
            <a:r>
              <a:rPr lang="de-DE" dirty="0"/>
              <a:t>, </a:t>
            </a:r>
            <a:r>
              <a:rPr lang="de-DE" dirty="0" err="1"/>
              <a:t>correlation</a:t>
            </a:r>
            <a:r>
              <a:rPr lang="de-DE" dirty="0"/>
              <a:t>) was </a:t>
            </a:r>
            <a:r>
              <a:rPr lang="de-DE" dirty="0" err="1"/>
              <a:t>fitted</a:t>
            </a:r>
            <a:r>
              <a:rPr lang="de-DE" dirty="0"/>
              <a:t> 750 </a:t>
            </a:r>
            <a:r>
              <a:rPr lang="de-DE" dirty="0" err="1"/>
              <a:t>times</a:t>
            </a:r>
            <a:r>
              <a:rPr lang="de-DE" dirty="0"/>
              <a:t> 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about</a:t>
            </a:r>
            <a:r>
              <a:rPr lang="de-DE" dirty="0"/>
              <a:t> 750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I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Note: 750 was not </a:t>
            </a:r>
            <a:r>
              <a:rPr lang="de-DE" dirty="0" err="1"/>
              <a:t>intended</a:t>
            </a:r>
            <a:r>
              <a:rPr lang="de-DE" dirty="0"/>
              <a:t>. I </a:t>
            </a:r>
            <a:r>
              <a:rPr lang="de-DE" dirty="0" err="1"/>
              <a:t>aimed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1k, but </a:t>
            </a:r>
            <a:r>
              <a:rPr lang="de-DE" dirty="0" err="1"/>
              <a:t>finishing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, I </a:t>
            </a:r>
            <a:r>
              <a:rPr lang="de-DE" dirty="0" err="1"/>
              <a:t>realized</a:t>
            </a:r>
            <a:r>
              <a:rPr lang="de-DE" dirty="0"/>
              <a:t> I </a:t>
            </a:r>
            <a:r>
              <a:rPr lang="de-DE" dirty="0" err="1"/>
              <a:t>set</a:t>
            </a:r>
            <a:r>
              <a:rPr lang="de-DE" dirty="0"/>
              <a:t> B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(</a:t>
            </a:r>
            <a:r>
              <a:rPr lang="de-DE" dirty="0" err="1"/>
              <a:t>historically</a:t>
            </a:r>
            <a:r>
              <a:rPr lang="de-DE" dirty="0"/>
              <a:t> I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3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1000 </a:t>
            </a:r>
            <a:r>
              <a:rPr lang="de-DE" dirty="0" err="1"/>
              <a:t>times</a:t>
            </a:r>
            <a:r>
              <a:rPr lang="de-DE" dirty="0"/>
              <a:t> per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3 </a:t>
            </a:r>
            <a:r>
              <a:rPr lang="de-DE" dirty="0" err="1"/>
              <a:t>families</a:t>
            </a:r>
            <a:r>
              <a:rPr lang="de-DE" dirty="0"/>
              <a:t> and 3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3^3 = 27  B = 27 * 1000 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setup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done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AIC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19CD0-CC63-D972-97B0-CD23E68F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418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B515-4E80-66C6-948A-9D63999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B81A9B-E3AF-B255-9718-95E2F224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CE6012-9448-0419-AABE-1BA4CBFB8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proxied</a:t>
            </a:r>
            <a:r>
              <a:rPr lang="de-DE" dirty="0"/>
              <a:t> KLD (</a:t>
            </a:r>
            <a:r>
              <a:rPr lang="de-DE" dirty="0" err="1"/>
              <a:t>MonteCarlo</a:t>
            </a:r>
            <a:r>
              <a:rPr lang="de-DE" dirty="0"/>
              <a:t> Method)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proxi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Optimal: KLD </a:t>
            </a:r>
            <a:r>
              <a:rPr lang="de-DE" dirty="0" err="1"/>
              <a:t>of</a:t>
            </a:r>
            <a:r>
              <a:rPr lang="de-DE" dirty="0"/>
              <a:t> 0 </a:t>
            </a:r>
            <a:r>
              <a:rPr lang="de-DE" dirty="0">
                <a:sym typeface="Wingdings" panose="05000000000000000000" pitchFamily="2" charset="2"/>
              </a:rPr>
              <a:t> Density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peak</a:t>
            </a:r>
            <a:r>
              <a:rPr lang="de-DE" dirty="0">
                <a:sym typeface="Wingdings" panose="05000000000000000000" pitchFamily="2" charset="2"/>
              </a:rPr>
              <a:t> at 0 and </a:t>
            </a:r>
            <a:r>
              <a:rPr lang="de-DE" dirty="0" err="1">
                <a:sym typeface="Wingdings" panose="05000000000000000000" pitchFamily="2" charset="2"/>
              </a:rPr>
              <a:t>small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desirable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Systematic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deviation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0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precision</a:t>
            </a:r>
            <a:r>
              <a:rPr lang="de-DE" dirty="0">
                <a:sym typeface="Wingdings" panose="05000000000000000000" pitchFamily="2" charset="2"/>
              </a:rPr>
              <a:t> / 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fit</a:t>
            </a: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Green / NAC and Blue / Vines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Both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variance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proximated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AC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: Not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variance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Performance </a:t>
            </a:r>
            <a:r>
              <a:rPr lang="de-DE" dirty="0" err="1"/>
              <a:t>explained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AC due to </a:t>
            </a:r>
            <a:r>
              <a:rPr lang="de-DE" dirty="0" err="1"/>
              <a:t>restriction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NAC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and </a:t>
            </a:r>
            <a:r>
              <a:rPr lang="de-DE" dirty="0" err="1"/>
              <a:t>expected</a:t>
            </a:r>
            <a:r>
              <a:rPr lang="de-DE" dirty="0"/>
              <a:t> to performe </a:t>
            </a:r>
            <a:r>
              <a:rPr lang="de-DE" dirty="0" err="1"/>
              <a:t>well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Vines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flexible </a:t>
            </a:r>
            <a:r>
              <a:rPr lang="de-DE" dirty="0" err="1"/>
              <a:t>than</a:t>
            </a:r>
            <a:r>
              <a:rPr lang="de-DE" dirty="0"/>
              <a:t> NACs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partial </a:t>
            </a:r>
            <a:r>
              <a:rPr lang="de-DE" dirty="0" err="1">
                <a:sym typeface="Wingdings" panose="05000000000000000000" pitchFamily="2" charset="2"/>
              </a:rPr>
              <a:t>symmetry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171450" lvl="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Important</a:t>
            </a:r>
            <a:r>
              <a:rPr lang="de-DE" dirty="0">
                <a:sym typeface="Wingdings" panose="05000000000000000000" pitchFamily="2" charset="2"/>
              </a:rPr>
              <a:t> Takeaway: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Even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underlying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NAC, Vines performe </a:t>
            </a:r>
            <a:r>
              <a:rPr lang="de-DE" dirty="0" err="1">
                <a:sym typeface="Wingdings" panose="05000000000000000000" pitchFamily="2" charset="2"/>
              </a:rPr>
              <a:t>quite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 I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focus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due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not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, but also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A60EF-8B42-BE81-FFD6-45DBEF6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991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B1E2-BCA7-4852-17EE-78B50885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A46A9A-2E45-503A-C4AF-D4991BE7D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C70F8F-226A-C767-77CF-2DB59736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 = 5k, tau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AC </a:t>
            </a:r>
            <a:r>
              <a:rPr lang="de-DE" dirty="0" err="1"/>
              <a:t>is</a:t>
            </a:r>
            <a:r>
              <a:rPr lang="de-DE" dirty="0"/>
              <a:t> not larger </a:t>
            </a:r>
            <a:r>
              <a:rPr lang="de-DE" dirty="0" err="1"/>
              <a:t>than</a:t>
            </a:r>
            <a:r>
              <a:rPr lang="de-DE" dirty="0"/>
              <a:t> ~1/3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did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run</a:t>
            </a:r>
            <a:r>
              <a:rPr lang="de-DE" dirty="0">
                <a:sym typeface="Wingdings" panose="05000000000000000000" pitchFamily="2" charset="2"/>
              </a:rPr>
              <a:t> 5k sims, but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behavior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around</a:t>
            </a:r>
            <a:r>
              <a:rPr lang="de-DE" dirty="0">
                <a:sym typeface="Wingdings" panose="05000000000000000000" pitchFamily="2" charset="2"/>
              </a:rPr>
              <a:t> 1k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 n,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limit</a:t>
            </a:r>
            <a:r>
              <a:rPr lang="de-DE" dirty="0">
                <a:sym typeface="Wingdings" panose="05000000000000000000" pitchFamily="2" charset="2"/>
              </a:rPr>
              <a:t>, but a </a:t>
            </a:r>
            <a:r>
              <a:rPr lang="de-DE" dirty="0" err="1">
                <a:sym typeface="Wingdings" panose="05000000000000000000" pitchFamily="2" charset="2"/>
              </a:rPr>
              <a:t>clear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Takeaway: 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AC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NAC,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systematically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underestimate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Discussing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To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Questions </a:t>
            </a:r>
            <a:r>
              <a:rPr lang="de-DE" dirty="0" err="1">
                <a:sym typeface="Wingdings" panose="05000000000000000000" pitchFamily="2" charset="2"/>
              </a:rPr>
              <a:t>arisis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happens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NACs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Vine DGP 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due to </a:t>
            </a:r>
            <a:r>
              <a:rPr lang="de-DE" dirty="0" err="1">
                <a:sym typeface="Wingdings" panose="05000000000000000000" pitchFamily="2" charset="2"/>
              </a:rPr>
              <a:t>applying</a:t>
            </a:r>
            <a:r>
              <a:rPr lang="de-DE" dirty="0">
                <a:sym typeface="Wingdings" panose="05000000000000000000" pitchFamily="2" charset="2"/>
              </a:rPr>
              <a:t> NAC to </a:t>
            </a:r>
            <a:r>
              <a:rPr lang="de-DE" dirty="0" err="1">
                <a:sym typeface="Wingdings" panose="05000000000000000000" pitchFamily="2" charset="2"/>
              </a:rPr>
              <a:t>something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suffices</a:t>
            </a:r>
            <a:r>
              <a:rPr lang="de-DE" dirty="0">
                <a:sym typeface="Wingdings" panose="05000000000000000000" pitchFamily="2" charset="2"/>
              </a:rPr>
              <a:t> NAC </a:t>
            </a:r>
            <a:r>
              <a:rPr lang="de-DE" dirty="0" err="1">
                <a:sym typeface="Wingdings" panose="05000000000000000000" pitchFamily="2" charset="2"/>
              </a:rPr>
              <a:t>assumption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E4AA3-6DD7-05D2-6FE7-335F601E8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7645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97AD-54E9-A15E-ABA8-753B101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2C12D4-BA01-A367-E4FC-5A200BCFF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F6AF44-2ACD-D9AB-FA83-DCAD5F75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KLD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BUT: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n,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By n </a:t>
            </a:r>
            <a:r>
              <a:rPr lang="de-DE" dirty="0" err="1"/>
              <a:t>hints</a:t>
            </a:r>
            <a:r>
              <a:rPr lang="de-DE" dirty="0"/>
              <a:t> to large sample </a:t>
            </a:r>
            <a:r>
              <a:rPr lang="de-DE" dirty="0" err="1"/>
              <a:t>behavior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NAC do not perform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(in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ist in </a:t>
            </a:r>
            <a:r>
              <a:rPr lang="de-DE" dirty="0" err="1"/>
              <a:t>appendix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NACs do not perform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NACs performe </a:t>
            </a:r>
            <a:r>
              <a:rPr lang="de-DE" dirty="0" err="1"/>
              <a:t>remarkably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interestingly</a:t>
            </a:r>
            <a:r>
              <a:rPr lang="de-DE" dirty="0"/>
              <a:t>: 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different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. </a:t>
            </a:r>
          </a:p>
          <a:p>
            <a:pPr marL="1543050" lvl="3" indent="-171450">
              <a:buFontTx/>
              <a:buChar char="-"/>
            </a:pP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reaosn</a:t>
            </a:r>
            <a:r>
              <a:rPr lang="de-DE" dirty="0"/>
              <a:t>: NACs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but 2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NACs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sever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barely</a:t>
            </a:r>
            <a:r>
              <a:rPr lang="de-DE" dirty="0"/>
              <a:t> different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Intersting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AC, in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NACs?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Bzw.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3rd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NAC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BB50A8-5B11-8CC2-E250-2F6F6C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6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BE4B-8629-0ECE-F985-4668DD80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BCABAD-4887-3C97-E331-9F15AC11E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D84E7E-C04A-1D3F-2288-F02AD6E2E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Overestimation</a:t>
            </a:r>
            <a:r>
              <a:rPr lang="de-DE" dirty="0"/>
              <a:t> NAC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7F3F4-F082-C89E-D42B-71A6F75B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048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9E2-C53B-5098-FB90-5E2895B9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3136C-2656-D07A-9F49-016EF866E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697828-2662-FA23-6D70-9D75B9DF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D7CCAB-1A73-E40F-2E8B-A5AEAAAF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825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00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C5A5-2C73-6E31-9C09-2BDAAB9D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5AC586-FCF4-89ED-186F-C0C18BC09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EE67FA-F7EC-CFCC-65D2-939A06FC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3A82A-3EAD-C6CB-7097-B1EB6A144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752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10B7-9A0D-77B4-19CD-99C3A5BA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F9C1A9D-6F0E-C98C-F933-BB6975097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10C2F1-A2DF-CFFA-0A7B-BC4AFE9B8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2C9234-B951-5ABA-8C58-B12EAB8D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953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D9573-AAD6-73A0-EB16-8C4C45CF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0463E5-5B8F-05AF-2E70-020DE05FF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29E0F7-B049-94F6-C9D3-1B31F497B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C3C738-C3AB-4C84-DEE0-645B205A3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491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0D3AC-8776-0B66-BA1D-204806F5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E87C19-74DA-B2A7-D781-0DD97FCDE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003D17-1354-D4B7-BC24-412502CD5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B97BE-0ED0-C963-5196-0A9BE2809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05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D842D-8571-BC50-8C5F-B84E47D7C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BE386F-E00A-1C8A-396B-CB24BBDCA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A7D329-B14F-D955-7AF7-370C2EDBF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4BE93-B64B-8AEA-84BD-C727B1BD3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97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F55C-BCBD-697E-1823-EC0BAF4A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76D357-D1FA-4B28-A357-400DB71E9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2CCA02-FDE3-9685-D1C1-8142C2B5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F4FE00-305A-1C32-B443-20AFE4728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167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C817-3F3C-B212-B22E-D27403AA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86A227-31D6-CBA0-7660-39BC1907A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023F7D-D290-2389-2474-1F0C9BD9C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Concept </a:t>
            </a:r>
            <a:r>
              <a:rPr lang="de-DE" dirty="0" err="1"/>
              <a:t>of</a:t>
            </a:r>
            <a:r>
              <a:rPr lang="de-DE" dirty="0"/>
              <a:t> PIT: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empirical</a:t>
            </a:r>
            <a:r>
              <a:rPr lang="de-DE" dirty="0"/>
              <a:t> CDF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Then</a:t>
            </a:r>
            <a:r>
              <a:rPr lang="de-DE" dirty="0"/>
              <a:t>, CDF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not smooth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The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psuedo</a:t>
            </a:r>
            <a:r>
              <a:rPr lang="de-DE" dirty="0"/>
              <a:t> </a:t>
            </a:r>
            <a:r>
              <a:rPr lang="de-DE" dirty="0" err="1"/>
              <a:t>obs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2BB8E-C46D-9D26-D3F0-CCFC5F93B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74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219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B6442-CD33-BAC7-A689-6576E93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107A6-333D-8345-CB96-1211FC1D3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1C612F-C900-95DA-7A99-B6008C41E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2D21CD-C689-AA9F-6051-71DD7C7EB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694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Exact </a:t>
            </a:r>
            <a:r>
              <a:rPr lang="de-DE" dirty="0" err="1"/>
              <a:t>values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Peak: 547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Duration in </a:t>
            </a:r>
            <a:r>
              <a:rPr lang="de-DE" dirty="0" err="1"/>
              <a:t>days</a:t>
            </a:r>
            <a:r>
              <a:rPr lang="de-DE" dirty="0"/>
              <a:t>: 22.1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Vol</a:t>
            </a:r>
            <a:r>
              <a:rPr lang="de-DE" dirty="0"/>
              <a:t> in </a:t>
            </a:r>
            <a:r>
              <a:rPr lang="de-DE" dirty="0" err="1"/>
              <a:t>Mio</a:t>
            </a:r>
            <a:r>
              <a:rPr lang="de-DE" dirty="0"/>
              <a:t>: 446</a:t>
            </a:r>
          </a:p>
          <a:p>
            <a:pPr marL="171450" lvl="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70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Boxplots: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Black Dots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taus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. And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variables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Different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quantiles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,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threshold</a:t>
            </a:r>
            <a:r>
              <a:rPr lang="de-DE" dirty="0"/>
              <a:t>, Peak-Volume </a:t>
            </a:r>
            <a:r>
              <a:rPr lang="de-DE" dirty="0" err="1"/>
              <a:t>dependence</a:t>
            </a:r>
            <a:r>
              <a:rPr lang="de-DE" dirty="0"/>
              <a:t> INCREASES </a:t>
            </a:r>
            <a:r>
              <a:rPr lang="de-DE" dirty="0" err="1"/>
              <a:t>while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p 1162)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71450" indent="-171450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57200" lvl="1" indent="0">
              <a:buFontTx/>
              <a:buNone/>
            </a:pPr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</a:p>
          <a:p>
            <a:pPr marL="457200" lvl="1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09AE-2F22-C9EB-B128-AF3D524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F2AFBE-F11C-9AC3-9426-002144276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80EF73-F4C1-3CA5-8E1F-26D9C5F1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Quick </a:t>
            </a:r>
            <a:r>
              <a:rPr lang="de-DE" dirty="0" err="1"/>
              <a:t>reminder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margins</a:t>
            </a:r>
            <a:r>
              <a:rPr lang="de-DE" dirty="0"/>
              <a:t> (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just a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decouple</a:t>
            </a:r>
            <a:r>
              <a:rPr lang="de-DE" dirty="0"/>
              <a:t> marginal </a:t>
            </a:r>
            <a:r>
              <a:rPr lang="de-DE" dirty="0" err="1"/>
              <a:t>distribution</a:t>
            </a:r>
            <a:r>
              <a:rPr lang="de-DE" dirty="0"/>
              <a:t> and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multiple </a:t>
            </a:r>
            <a:r>
              <a:rPr lang="de-DE" dirty="0" err="1"/>
              <a:t>weels</a:t>
            </a:r>
            <a:r>
              <a:rPr lang="de-DE" dirty="0"/>
              <a:t> to </a:t>
            </a:r>
            <a:r>
              <a:rPr lang="de-DE" dirty="0" err="1"/>
              <a:t>tweak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Symmetry</a:t>
            </a:r>
            <a:r>
              <a:rPr lang="de-DE" dirty="0"/>
              <a:t> in a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Here: Focus on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These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exchangeable</a:t>
            </a:r>
            <a:r>
              <a:rPr lang="de-DE" dirty="0">
                <a:sym typeface="Wingdings" panose="05000000000000000000" pitchFamily="2" charset="2"/>
              </a:rPr>
              <a:t> (More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during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Speaking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Generators </a:t>
            </a:r>
            <a:r>
              <a:rPr lang="de-DE" dirty="0" err="1">
                <a:sym typeface="Wingdings" panose="05000000000000000000" pitchFamily="2" charset="2"/>
              </a:rPr>
              <a:t>define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family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Again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another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These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refer</a:t>
            </a:r>
            <a:r>
              <a:rPr lang="de-DE" dirty="0"/>
              <a:t> to bivariate </a:t>
            </a:r>
            <a:r>
              <a:rPr lang="de-DE" dirty="0" err="1"/>
              <a:t>consideration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Building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Nesting</a:t>
            </a:r>
            <a:r>
              <a:rPr lang="de-DE" dirty="0"/>
              <a:t> / </a:t>
            </a:r>
            <a:r>
              <a:rPr lang="de-DE" dirty="0" err="1"/>
              <a:t>Conditioning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different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heavy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„</a:t>
            </a:r>
            <a:r>
              <a:rPr lang="de-DE" dirty="0" err="1"/>
              <a:t>Sklar‘s</a:t>
            </a:r>
            <a:r>
              <a:rPr lang="de-DE" dirty="0"/>
              <a:t> Theorem“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Keep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math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Thus: 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blox</a:t>
            </a:r>
            <a:r>
              <a:rPr lang="de-DE" dirty="0"/>
              <a:t> and </a:t>
            </a:r>
            <a:r>
              <a:rPr lang="de-DE" dirty="0" err="1"/>
              <a:t>of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r>
              <a:rPr lang="de-DE" dirty="0"/>
              <a:t> and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aforementioned</a:t>
            </a:r>
            <a:r>
              <a:rPr lang="de-DE" dirty="0"/>
              <a:t> </a:t>
            </a:r>
            <a:r>
              <a:rPr lang="de-DE" dirty="0" err="1"/>
              <a:t>propertie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884367-367D-3723-A2B3-38B4DEFB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64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CB81-1B2D-7E88-DE62-D136C88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7A1ABD-2581-1695-BC8B-E16FD659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6EB56-49BF-B9C9-86C2-72ECB53A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?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diving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 to 1.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PIT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Interim </a:t>
            </a:r>
            <a:r>
              <a:rPr lang="de-DE" dirty="0" err="1"/>
              <a:t>meeting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remeber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: Just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exists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0,1 </a:t>
            </a:r>
            <a:r>
              <a:rPr lang="de-DE" dirty="0" err="1"/>
              <a:t>domain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three</a:t>
            </a:r>
            <a:r>
              <a:rPr lang="de-DE" dirty="0"/>
              <a:t> different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 Clayton, Frank and Gumbel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their </a:t>
            </a:r>
            <a:r>
              <a:rPr lang="de-DE" dirty="0" err="1"/>
              <a:t>generators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row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Imagine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jointly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copula</a:t>
            </a:r>
            <a:r>
              <a:rPr lang="de-DE" dirty="0"/>
              <a:t> (See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in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a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and </a:t>
            </a:r>
            <a:r>
              <a:rPr lang="de-DE" dirty="0" err="1"/>
              <a:t>estimating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correlation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PARAMETER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thus</a:t>
            </a:r>
            <a:r>
              <a:rPr lang="de-DE" dirty="0"/>
              <a:t>, tau = 0.1) on </a:t>
            </a:r>
            <a:r>
              <a:rPr lang="de-DE" dirty="0" err="1"/>
              <a:t>the</a:t>
            </a:r>
            <a:r>
              <a:rPr lang="de-DE" dirty="0"/>
              <a:t> top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But 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/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imagine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to top </a:t>
            </a:r>
            <a:r>
              <a:rPr lang="de-DE" dirty="0" err="1"/>
              <a:t>right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symmetric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plugged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do not matter (More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AC)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Gumbel, Clayton, Frank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paramter</a:t>
            </a:r>
            <a:r>
              <a:rPr lang="de-DE" dirty="0"/>
              <a:t> bzw. on tau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/ tau and </a:t>
            </a:r>
            <a:r>
              <a:rPr lang="de-DE" dirty="0" err="1"/>
              <a:t>asuming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BIVARIATE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Plot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/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!! Add 1-u and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appendix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dirty="0"/>
              <a:t>!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–</a:t>
            </a:r>
            <a:r>
              <a:rPr lang="de-DE" dirty="0" err="1"/>
              <a:t>axes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C1B9E-CF3C-AA36-C7C4-6E1DE327B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78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15.03.2025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15.03.2025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15.03.2025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15.03.2025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18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-104173" y="616429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2AFB566-1C0A-C174-57F3-3D1E6CD9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669"/>
            <a:ext cx="12192000" cy="4064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</a:t>
            </a:r>
            <a:r>
              <a:rPr lang="de-DE" sz="5400" dirty="0" err="1"/>
              <a:t>Correlation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1B6-08AE-1A6A-27C7-AA80374E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321E83-7DF1-0D4C-1945-67E8B83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9B19B9-B8E3-6560-7F50-5570D57E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DBA27B-7005-DCD8-1066-5483388950B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E26916-BCF7-E61C-F15D-7C443A041146}"/>
              </a:ext>
            </a:extLst>
          </p:cNvPr>
          <p:cNvSpPr txBox="1"/>
          <p:nvPr/>
        </p:nvSpPr>
        <p:spPr>
          <a:xfrm>
            <a:off x="553173" y="1926398"/>
            <a:ext cx="1108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(Fully) 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Vine </a:t>
            </a:r>
            <a:r>
              <a:rPr lang="de-DE" dirty="0" err="1"/>
              <a:t>Copulae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718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0269-9D23-984D-C501-F78D842C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399EE4-27E7-716D-C54B-5C87F8D0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BC8104-3FEC-A01B-63D8-507C9E0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74FF3A-C3C8-5C5B-CB97-9E34B75F1D6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EEF1424-1F00-5941-DB7F-133967BED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DBCB-FAA1-E818-06EB-A2A554AB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880C998-FC7B-C092-8CCB-E58F307F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DC737-2E58-CE5A-E049-3CF790A7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64061C-A4B9-5C64-7F21-FEA0649E6BE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016AF6D-A96A-0DCE-EDEE-D85BD59F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3DF12-1BEB-F73F-455B-98DFBE94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189DE4-0465-DD3F-FC27-11393B9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647710-D6C6-C227-F9A2-2F4FB30F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6E7DBD-8F1F-D671-0D78-9374A148149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/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[−1]</m:t>
                          </m:r>
                        </m:sup>
                      </m:sSup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algn="l">
                  <a:lnSpc>
                    <a:spcPct val="200000"/>
                  </a:lnSpc>
                </a:pPr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5E692C6-487D-D11A-2445-282AC5DB53F2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FC0633-8131-D908-3C24-E8FD3B28760A}"/>
              </a:ext>
            </a:extLst>
          </p:cNvPr>
          <p:cNvSpPr/>
          <p:nvPr/>
        </p:nvSpPr>
        <p:spPr>
          <a:xfrm>
            <a:off x="2732123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D5F21AD-683C-3EFD-70DB-F7812957FA73}"/>
              </a:ext>
            </a:extLst>
          </p:cNvPr>
          <p:cNvSpPr/>
          <p:nvPr/>
        </p:nvSpPr>
        <p:spPr>
          <a:xfrm>
            <a:off x="5352179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DA85C31-160D-D047-9020-490ECF6566BA}"/>
              </a:ext>
            </a:extLst>
          </p:cNvPr>
          <p:cNvSpPr/>
          <p:nvPr/>
        </p:nvSpPr>
        <p:spPr>
          <a:xfrm>
            <a:off x="8198140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F3D125-86A1-1D04-40C3-F5E2D465897F}"/>
              </a:ext>
            </a:extLst>
          </p:cNvPr>
          <p:cNvCxnSpPr>
            <a:cxnSpLocks/>
          </p:cNvCxnSpPr>
          <p:nvPr/>
        </p:nvCxnSpPr>
        <p:spPr>
          <a:xfrm flipH="1">
            <a:off x="3110119" y="3016067"/>
            <a:ext cx="1567389" cy="1385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72B53F0-636C-75D5-4E5E-E285D83ED95E}"/>
              </a:ext>
            </a:extLst>
          </p:cNvPr>
          <p:cNvCxnSpPr>
            <a:cxnSpLocks/>
          </p:cNvCxnSpPr>
          <p:nvPr/>
        </p:nvCxnSpPr>
        <p:spPr>
          <a:xfrm>
            <a:off x="6978197" y="3052581"/>
            <a:ext cx="1576346" cy="1354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/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/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/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04A90C3-D30C-2802-31E5-831DBC97644F}"/>
              </a:ext>
            </a:extLst>
          </p:cNvPr>
          <p:cNvCxnSpPr>
            <a:cxnSpLocks/>
          </p:cNvCxnSpPr>
          <p:nvPr/>
        </p:nvCxnSpPr>
        <p:spPr>
          <a:xfrm flipH="1">
            <a:off x="5708582" y="3301473"/>
            <a:ext cx="119270" cy="112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3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3D79-F6BF-1F72-33BF-AE37514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202154-B68F-1047-42D5-8B3253AF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B6533B-63C4-9450-161E-0F38523E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9A731B-3C85-9326-F54F-A241597FB7A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A1F4B69-D23B-4EDA-6708-F8C0C64F5FED}"/>
                  </a:ext>
                </a:extLst>
              </p:cNvPr>
              <p:cNvSpPr txBox="1"/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1EFCF3E-6BD0-D38C-8B00-993B09ABFA31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03B8D83-DDB8-2567-C913-30601FE50F75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B18D40D-A4FB-BD81-83BA-3470651EE543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767F735-4673-2177-06C5-B19DCBF8434F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02B9541-C892-1911-D83E-E1E895980B4C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0BB6BF-48C8-B1ED-26FE-84FC4C6901DF}"/>
              </a:ext>
            </a:extLst>
          </p:cNvPr>
          <p:cNvCxnSpPr>
            <a:endCxn id="11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50D047D-9ADA-48D2-D03B-0EBD12971D16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F5549D-16AC-2F96-5A15-77FF51D6F6BD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56A8D27-2C56-64E5-CED1-49A2E7A8D9C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1EE465A-1205-BDA0-C78E-4F01C26DDED7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F2341AE-EA43-F103-ACA0-B77F90985636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C222E24-4F2A-0FEA-DA58-43CEDE68BCED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1E80DAF-8AE1-65A3-4760-036C71E30950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E4FFFCA-095B-DBCF-A46B-854F411677DD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07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AA5-A285-6CD7-D085-EA143536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D7E549-1740-F242-362B-40EA748F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9FEBC7-9708-3B06-6ED7-CBCB0062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28E01C-778A-BAB9-7BD7-680F51A63C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</a:t>
            </a:r>
            <a:r>
              <a:rPr lang="de-DE" sz="5400" dirty="0" err="1"/>
              <a:t>Simplified</a:t>
            </a:r>
            <a:r>
              <a:rPr lang="de-DE" sz="5400" dirty="0"/>
              <a:t> Vines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/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CE0E0A-2970-7764-40ED-7D40169BBE0E}"/>
              </a:ext>
            </a:extLst>
          </p:cNvPr>
          <p:cNvCxnSpPr>
            <a:cxnSpLocks/>
          </p:cNvCxnSpPr>
          <p:nvPr/>
        </p:nvCxnSpPr>
        <p:spPr>
          <a:xfrm flipH="1">
            <a:off x="2762124" y="2982454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/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/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E5B7B07-C33B-B0DF-F3A2-03FB3DD017BE}"/>
              </a:ext>
            </a:extLst>
          </p:cNvPr>
          <p:cNvCxnSpPr>
            <a:cxnSpLocks/>
          </p:cNvCxnSpPr>
          <p:nvPr/>
        </p:nvCxnSpPr>
        <p:spPr>
          <a:xfrm flipH="1">
            <a:off x="6085028" y="2975512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/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2C71459-4CC6-62C3-F255-FA30D3B19ED9}"/>
              </a:ext>
            </a:extLst>
          </p:cNvPr>
          <p:cNvCxnSpPr>
            <a:cxnSpLocks/>
          </p:cNvCxnSpPr>
          <p:nvPr/>
        </p:nvCxnSpPr>
        <p:spPr>
          <a:xfrm flipH="1">
            <a:off x="2751152" y="5075771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/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/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/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/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blipFill>
                <a:blip r:embed="rId10"/>
                <a:stretch>
                  <a:fillRect l="-8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/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/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blipFill>
                <a:blip r:embed="rId12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/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blipFill>
                <a:blip r:embed="rId13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74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7B11-F1C8-292E-726A-9E5D6C63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DD442-F7D9-BFEC-A78F-DA5BEA4C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301A8-0A70-37E0-909C-02EABAD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5E2B47-02D3-A1A7-BD91-472FE000716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Setup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35947-1352-BDD5-DA50-2BDE666F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76999"/>
              </p:ext>
            </p:extLst>
          </p:nvPr>
        </p:nvGraphicFramePr>
        <p:xfrm>
          <a:off x="1502136" y="1452492"/>
          <a:ext cx="9187728" cy="435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76">
                  <a:extLst>
                    <a:ext uri="{9D8B030D-6E8A-4147-A177-3AD203B41FA5}">
                      <a16:colId xmlns:a16="http://schemas.microsoft.com/office/drawing/2014/main" val="1974342627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552321702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878032608"/>
                    </a:ext>
                  </a:extLst>
                </a:gridCol>
              </a:tblGrid>
              <a:tr h="399258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788326"/>
                  </a:ext>
                </a:extLst>
              </a:tr>
              <a:tr h="39925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NAC DGP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Vine DGP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84192"/>
                  </a:ext>
                </a:extLst>
              </a:tr>
              <a:tr h="512630">
                <a:tc>
                  <a:txBody>
                    <a:bodyPr/>
                    <a:lstStyle/>
                    <a:p>
                      <a:r>
                        <a:rPr lang="de-DE" b="1" dirty="0"/>
                        <a:t>Sample </a:t>
                      </a:r>
                      <a:r>
                        <a:rPr lang="de-DE" b="1" dirty="0" err="1"/>
                        <a:t>size</a:t>
                      </a:r>
                      <a:endParaRPr lang="de-DE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15, 30, 50, 1000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8143"/>
                  </a:ext>
                </a:extLst>
              </a:tr>
              <a:tr h="1272109">
                <a:tc>
                  <a:txBody>
                    <a:bodyPr/>
                    <a:lstStyle/>
                    <a:p>
                      <a:r>
                        <a:rPr lang="de-DE" b="1" dirty="0" err="1"/>
                        <a:t>Correlation</a:t>
                      </a:r>
                      <a:r>
                        <a:rPr lang="de-DE" b="1" dirty="0"/>
                        <a:t>*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Donau:                             (0.18, 0.32, 0.81) </a:t>
                      </a:r>
                    </a:p>
                    <a:p>
                      <a:r>
                        <a:rPr lang="de-DE" dirty="0"/>
                        <a:t>Isar:                                   (0.13, 0.38, 0.69)</a:t>
                      </a:r>
                    </a:p>
                    <a:p>
                      <a:r>
                        <a:rPr lang="de-DE" dirty="0"/>
                        <a:t>Low-High-High:           (0.10, 0.80, 0.80)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Low-Med.-High:          (0.10, 0.50, 0.85)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02412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Iterations</a:t>
                      </a:r>
                      <a:r>
                        <a:rPr lang="de-DE" b="1" dirty="0"/>
                        <a:t> per </a:t>
                      </a:r>
                      <a:r>
                        <a:rPr lang="de-DE" b="1" dirty="0" err="1"/>
                        <a:t>setup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r>
                        <a:rPr lang="de-DE"/>
                        <a:t>000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9590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Copula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Families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Gumbel, Clayton, 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G-G-G, G-G-C, G-G-F,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80762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4A4ACE5C-D463-39B7-92AC-06C1CFFD69A3}"/>
              </a:ext>
            </a:extLst>
          </p:cNvPr>
          <p:cNvSpPr/>
          <p:nvPr/>
        </p:nvSpPr>
        <p:spPr>
          <a:xfrm>
            <a:off x="1502136" y="5805377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structure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for</a:t>
            </a:r>
            <a:r>
              <a:rPr lang="de-DE" sz="1100" dirty="0">
                <a:solidFill>
                  <a:schemeClr val="tx1"/>
                </a:solidFill>
              </a:rPr>
              <a:t> NACs </a:t>
            </a:r>
            <a:r>
              <a:rPr lang="de-DE" sz="1100" dirty="0" err="1">
                <a:solidFill>
                  <a:schemeClr val="tx1"/>
                </a:solidFill>
              </a:rPr>
              <a:t>obtained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by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building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average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over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the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two</a:t>
            </a:r>
            <a:r>
              <a:rPr lang="de-DE" sz="1100" dirty="0">
                <a:solidFill>
                  <a:schemeClr val="tx1"/>
                </a:solidFill>
              </a:rPr>
              <a:t> larger 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values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8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4217-3A36-71A1-968F-30CB583C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4E54D-B95F-B7E6-CDEC-DF2C35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970255-9E57-2422-C600-2ACFBA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DB543D-900F-B6F5-0AFC-6656CF7FF96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14" name="Grafik 13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A1B90D9-A971-F69D-706E-50EADEB36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612D634-0F2D-C7F7-A766-221DB6E7DA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allowing flexible modelling. </a:t>
            </a: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9E57-4B6D-F30A-0D0E-92545031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B94E22-513E-2026-B215-12DF6C1C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5F249-9CA1-9478-92CB-5EFED5B6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5E08C7-31DC-E6C0-D7E7-B0B0D6458F1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8" name="Grafik 7" descr="Ein Bild, das Screenshot, Farbigkeit, Reihe, Symmetrie enthält.&#10;&#10;KI-generierte Inhalte können fehlerhaft sein.">
            <a:extLst>
              <a:ext uri="{FF2B5EF4-FFF2-40B4-BE49-F238E27FC236}">
                <a16:creationId xmlns:a16="http://schemas.microsoft.com/office/drawing/2014/main" id="{3D335622-9EB3-3F7E-6BB7-27A776E64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5" y="1221345"/>
            <a:ext cx="10274310" cy="51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16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66AB-9FE2-F8C2-0E9A-E1F6333D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A0F33C-1C73-C2A2-0AAC-A83A08D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58636B-1574-3603-14E1-2503F64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C61FE-A56A-772C-C002-3177F23F5E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877759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FFE0-3229-BD89-0D69-EB6DBBD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BD50C5-D5DD-2C6E-9336-FD477360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DCEDF8-8E36-AB6B-9620-28A18296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A9C194-DE7C-0275-C997-847E3839DFA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207547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5CE3-D756-8F6F-509D-E16E5DC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06AFFF-77F1-F56E-1565-7EF0F0CC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76FBC9-5A2D-C32C-746F-47A73E4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2045DF-86F0-60AD-7969-D62B0187BDB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3420046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CC56-AE5C-ADC9-E4FB-D4EC182B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8C72D-C911-F028-E82D-EB333231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15BEA3-C1FF-EAA1-ED78-292AFB0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315C2E-B5BD-EE4F-5791-D830358AD33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Visual </a:t>
            </a:r>
            <a:r>
              <a:rPr lang="de-DE" sz="5400" dirty="0" err="1"/>
              <a:t>GoF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775462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06AC-4D07-4181-0628-FE6E8E3EC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E0B4B5-B26A-F745-08F6-5839BE29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7F14611-9ECB-E3A4-6E7A-1A1CF5D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DB0C20-F4B2-FE87-7127-C8DE6B980F42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- </a:t>
            </a:r>
            <a:r>
              <a:rPr lang="de-DE" sz="5400" dirty="0" err="1"/>
              <a:t>Taildep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596733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B54B-F294-DBA9-B1DC-4F07DF32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CE1CD7-43A4-E1E3-0680-034CAC51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D22951-C445-831C-06D9-E7EFE985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B14DD3-1168-3705-D226-4D648098CDD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Connection </a:t>
            </a:r>
            <a:r>
              <a:rPr lang="de-DE" sz="5400" dirty="0" err="1"/>
              <a:t>hydro</a:t>
            </a:r>
            <a:r>
              <a:rPr lang="de-DE" sz="5400" dirty="0"/>
              <a:t> </a:t>
            </a:r>
            <a:r>
              <a:rPr lang="de-DE" sz="5400" dirty="0" err="1"/>
              <a:t>lecture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882823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825C-12A8-C75E-D3A0-881D91C8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B1B1B-7516-50F0-FE4F-C7D0F33A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2FB4FE-11CA-1935-DDCF-86559C6E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EC93655-4C14-2CB2-E4EB-70714701BB7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</a:t>
            </a:r>
            <a:r>
              <a:rPr lang="de-DE" sz="5400" dirty="0" err="1"/>
              <a:t>Cond</a:t>
            </a:r>
            <a:r>
              <a:rPr lang="de-DE" sz="5400" dirty="0"/>
              <a:t> </a:t>
            </a:r>
            <a:r>
              <a:rPr lang="de-DE" sz="5400" dirty="0" err="1"/>
              <a:t>distr</a:t>
            </a:r>
            <a:r>
              <a:rPr lang="de-DE" sz="5400" dirty="0"/>
              <a:t> </a:t>
            </a:r>
            <a:r>
              <a:rPr lang="de-DE" sz="5400" dirty="0" err="1"/>
              <a:t>plots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263566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E8433-0EB4-CB74-3CE3-64E708857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C7A79F-6D3C-5E72-2F9B-02BF960F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3537EC-7156-0C03-58A8-BAB21F32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EC4B30-7F1A-F6BE-DE75-E68FD868CA6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Discussion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953017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9D94-8035-7371-6876-D32A4FD5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1BD31D-388B-EBE2-9A3C-B2F76782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2C9EA4-5CDD-8D8E-1268-C97E092D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10DF83-1E75-126C-565E-A8BE41E260B7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Summary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71C66B-719A-AE71-ED07-B20850BDB912}"/>
              </a:ext>
            </a:extLst>
          </p:cNvPr>
          <p:cNvSpPr txBox="1"/>
          <p:nvPr/>
        </p:nvSpPr>
        <p:spPr>
          <a:xfrm>
            <a:off x="553173" y="1926398"/>
            <a:ext cx="1108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Simulation: 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NACs </a:t>
            </a:r>
            <a:r>
              <a:rPr lang="de-DE" dirty="0" err="1"/>
              <a:t>overestimate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Vines</a:t>
            </a:r>
          </a:p>
        </p:txBody>
      </p:sp>
    </p:spTree>
    <p:extLst>
      <p:ext uri="{BB962C8B-B14F-4D97-AF65-F5344CB8AC3E}">
        <p14:creationId xmlns:p14="http://schemas.microsoft.com/office/powerpoint/2010/main" val="360263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7E54C30-37FF-602D-68B1-BF7C07F68C8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(P), Duration (D), Volume (V).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 &amp; V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Portray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multivariate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105FE-9503-9A25-D27E-7CBFEC16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7713E0F-159F-2B51-613F-72383DCB23C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- PIT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CE919A-12FF-3F5D-C3D7-D2C9BD3A9E5F}"/>
              </a:ext>
            </a:extLst>
          </p:cNvPr>
          <p:cNvSpPr/>
          <p:nvPr/>
        </p:nvSpPr>
        <p:spPr>
          <a:xfrm>
            <a:off x="1707121" y="1675226"/>
            <a:ext cx="8777757" cy="43941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18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A57A-176D-2151-A842-EF62B75CC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479DD42-6C59-358F-CA92-81ECAA1F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445D8-8AD5-5EDE-92DD-BD857A5C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863B79-A32A-BC32-8776-62F346AC274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Construction Vines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1B12052E-2A18-C757-C08C-80AC2AA77FFD}"/>
                  </a:ext>
                </a:extLst>
              </p:cNvPr>
              <p:cNvSpPr/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1B12052E-2A18-C757-C08C-80AC2AA77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2C6AEB4-2A52-2CF9-175D-470938184F94}"/>
              </a:ext>
            </a:extLst>
          </p:cNvPr>
          <p:cNvCxnSpPr>
            <a:cxnSpLocks/>
          </p:cNvCxnSpPr>
          <p:nvPr/>
        </p:nvCxnSpPr>
        <p:spPr>
          <a:xfrm flipH="1">
            <a:off x="2762124" y="2982454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ADFF3AD5-3897-BDC4-4094-B324AA1C771B}"/>
                  </a:ext>
                </a:extLst>
              </p:cNvPr>
              <p:cNvSpPr/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ADFF3AD5-3897-BDC4-4094-B324AA1C7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7C78683C-B093-FC3C-C66C-981204A40540}"/>
                  </a:ext>
                </a:extLst>
              </p:cNvPr>
              <p:cNvSpPr/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7C78683C-B093-FC3C-C66C-981204A40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3860372-418D-FA68-BC81-921EA634C60D}"/>
              </a:ext>
            </a:extLst>
          </p:cNvPr>
          <p:cNvCxnSpPr>
            <a:cxnSpLocks/>
          </p:cNvCxnSpPr>
          <p:nvPr/>
        </p:nvCxnSpPr>
        <p:spPr>
          <a:xfrm flipH="1">
            <a:off x="6085028" y="2975512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C644F6F8-330A-B68E-2750-2D5CCD400ACC}"/>
                  </a:ext>
                </a:extLst>
              </p:cNvPr>
              <p:cNvSpPr/>
              <p:nvPr/>
            </p:nvSpPr>
            <p:spPr>
              <a:xfrm>
                <a:off x="3755959" y="464738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C644F6F8-330A-B68E-2750-2D5CCD400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4647389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172162B-E3F9-432B-3386-7D2BE66E96C3}"/>
              </a:ext>
            </a:extLst>
          </p:cNvPr>
          <p:cNvCxnSpPr>
            <a:cxnSpLocks/>
          </p:cNvCxnSpPr>
          <p:nvPr/>
        </p:nvCxnSpPr>
        <p:spPr>
          <a:xfrm flipH="1">
            <a:off x="4457794" y="4953978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23743E9E-6AF2-9B14-5417-0930FBB18DD3}"/>
                  </a:ext>
                </a:extLst>
              </p:cNvPr>
              <p:cNvSpPr/>
              <p:nvPr/>
            </p:nvSpPr>
            <p:spPr>
              <a:xfrm>
                <a:off x="7078863" y="464738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23743E9E-6AF2-9B14-5417-0930FBB18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863" y="4647389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BA6256C4-E1BB-887B-DC44-5D6552CE7B37}"/>
                  </a:ext>
                </a:extLst>
              </p:cNvPr>
              <p:cNvSpPr/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BA6256C4-E1BB-887B-DC44-5D6552CE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93B9AD27-54B5-FFC5-D512-848312BF1B9B}"/>
                  </a:ext>
                </a:extLst>
              </p:cNvPr>
              <p:cNvSpPr/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93B9AD27-54B5-FFC5-D512-848312BF1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298A6EBD-77BE-9C0B-DE03-9786C4EFD2B0}"/>
                  </a:ext>
                </a:extLst>
              </p:cNvPr>
              <p:cNvSpPr/>
              <p:nvPr/>
            </p:nvSpPr>
            <p:spPr>
              <a:xfrm>
                <a:off x="5411924" y="420550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298A6EBD-77BE-9C0B-DE03-9786C4EFD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924" y="4205505"/>
                <a:ext cx="712807" cy="640945"/>
              </a:xfrm>
              <a:prstGeom prst="roundRect">
                <a:avLst/>
              </a:prstGeom>
              <a:blipFill>
                <a:blip r:embed="rId10"/>
                <a:stretch>
                  <a:fillRect l="-8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856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3B0E-730D-7148-71C0-F6594F82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977421-01A2-5533-61FD-E7CDF5B3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AFDDE-46C3-8061-E432-CC0BAB0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3C8AB-C8C9-3490-4481-10BB0B4BC49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pic>
        <p:nvPicPr>
          <p:cNvPr id="19" name="Grafik 18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16CA8C3C-0B24-8571-04D6-46FF1B363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C96D3F-C425-238B-A62F-338EF280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6" name="Grafik 5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EDE2A48-163C-AF1F-7B28-45A12DFD0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273118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3367</Words>
  <Application>Microsoft Office PowerPoint</Application>
  <PresentationFormat>Breitbild</PresentationFormat>
  <Paragraphs>446</Paragraphs>
  <Slides>34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Aptos</vt:lpstr>
      <vt:lpstr>Arial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Robin Schuettpelz</cp:lastModifiedBy>
  <cp:revision>196</cp:revision>
  <dcterms:created xsi:type="dcterms:W3CDTF">2025-01-12T17:57:38Z</dcterms:created>
  <dcterms:modified xsi:type="dcterms:W3CDTF">2025-03-15T18:36:57Z</dcterms:modified>
</cp:coreProperties>
</file>